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70A9-3361-48BA-8B6D-A620A2153BD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EDA72E-7606-4529-A4B0-1697CF103C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70A9-3361-48BA-8B6D-A620A2153BD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2E-7606-4529-A4B0-1697CF103C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70A9-3361-48BA-8B6D-A620A2153BD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2E-7606-4529-A4B0-1697CF103C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70A9-3361-48BA-8B6D-A620A2153BD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BEDA72E-7606-4529-A4B0-1697CF103C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70A9-3361-48BA-8B6D-A620A2153BD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2E-7606-4529-A4B0-1697CF103C2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70A9-3361-48BA-8B6D-A620A2153BD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2E-7606-4529-A4B0-1697CF103C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70A9-3361-48BA-8B6D-A620A2153BD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BEDA72E-7606-4529-A4B0-1697CF103C22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70A9-3361-48BA-8B6D-A620A2153BD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2E-7606-4529-A4B0-1697CF103C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70A9-3361-48BA-8B6D-A620A2153BD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2E-7606-4529-A4B0-1697CF103C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70A9-3361-48BA-8B6D-A620A2153BD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2E-7606-4529-A4B0-1697CF103C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70A9-3361-48BA-8B6D-A620A2153BD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DA72E-7606-4529-A4B0-1697CF103C22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7B70A9-3361-48BA-8B6D-A620A2153BD0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EDA72E-7606-4529-A4B0-1697CF103C22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/>
          </a:bodyPr>
          <a:lstStyle/>
          <a:p>
            <a:r>
              <a:rPr lang="ar-IQ" sz="8000" dirty="0" smtClean="0">
                <a:cs typeface="MCS Taybah S_U normal." pitchFamily="2" charset="-78"/>
              </a:rPr>
              <a:t>الذكــــاء </a:t>
            </a:r>
            <a:endParaRPr lang="ar-IQ" sz="8000" dirty="0">
              <a:cs typeface="MCS Taybah S_U normal.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784976" cy="496855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ar-LY" sz="4600" b="1" dirty="0">
                <a:solidFill>
                  <a:schemeClr val="tx1"/>
                </a:solidFill>
                <a:cs typeface="MCS Taybah S_U normal." pitchFamily="2" charset="-78"/>
              </a:rPr>
              <a:t>الذكاء</a:t>
            </a:r>
            <a:endParaRPr lang="en-US" sz="4600" dirty="0">
              <a:solidFill>
                <a:schemeClr val="tx1"/>
              </a:solidFill>
              <a:cs typeface="MCS Taybah S_U normal." pitchFamily="2" charset="-78"/>
            </a:endParaRPr>
          </a:p>
          <a:p>
            <a:pPr algn="r"/>
            <a:r>
              <a:rPr lang="ar-LY" sz="4600" b="1" dirty="0">
                <a:solidFill>
                  <a:schemeClr val="tx1"/>
                </a:solidFill>
                <a:cs typeface="MCS Taybah S_U normal." pitchFamily="2" charset="-78"/>
              </a:rPr>
              <a:t>تعريف الانتباه</a:t>
            </a:r>
            <a:endParaRPr lang="en-US" sz="4600" dirty="0">
              <a:solidFill>
                <a:schemeClr val="tx1"/>
              </a:solidFill>
              <a:cs typeface="MCS Taybah S_U normal." pitchFamily="2" charset="-78"/>
            </a:endParaRPr>
          </a:p>
          <a:p>
            <a:pPr algn="r"/>
            <a:r>
              <a:rPr lang="ar-LY" sz="4600" b="1" dirty="0" err="1">
                <a:solidFill>
                  <a:schemeClr val="tx1"/>
                </a:solidFill>
                <a:cs typeface="MCS Taybah S_U normal." pitchFamily="2" charset="-78"/>
              </a:rPr>
              <a:t>أولا </a:t>
            </a:r>
            <a:r>
              <a:rPr lang="ar-LY" sz="4600" b="1" dirty="0">
                <a:solidFill>
                  <a:schemeClr val="tx1"/>
                </a:solidFill>
                <a:cs typeface="MCS Taybah S_U normal." pitchFamily="2" charset="-78"/>
              </a:rPr>
              <a:t>: اتجاه التوافق مع </a:t>
            </a:r>
            <a:r>
              <a:rPr lang="ar-LY" sz="4600" b="1" dirty="0" err="1">
                <a:solidFill>
                  <a:schemeClr val="tx1"/>
                </a:solidFill>
                <a:cs typeface="MCS Taybah S_U normal." pitchFamily="2" charset="-78"/>
              </a:rPr>
              <a:t>البيئة </a:t>
            </a:r>
            <a:r>
              <a:rPr lang="ar-LY" sz="4600" b="1" dirty="0">
                <a:solidFill>
                  <a:schemeClr val="tx1"/>
                </a:solidFill>
                <a:cs typeface="MCS Taybah S_U normal." pitchFamily="2" charset="-78"/>
              </a:rPr>
              <a:t>: من </a:t>
            </a:r>
            <a:r>
              <a:rPr lang="ar-LY" sz="4600" b="1" dirty="0" err="1">
                <a:solidFill>
                  <a:schemeClr val="tx1"/>
                </a:solidFill>
                <a:cs typeface="MCS Taybah S_U normal." pitchFamily="2" charset="-78"/>
              </a:rPr>
              <a:t>أشهرالذين</a:t>
            </a:r>
            <a:r>
              <a:rPr lang="ar-LY" sz="4600" b="1" dirty="0">
                <a:solidFill>
                  <a:schemeClr val="tx1"/>
                </a:solidFill>
                <a:cs typeface="MCS Taybah S_U normal." pitchFamily="2" charset="-78"/>
              </a:rPr>
              <a:t> يؤيدون ذلك ك</a:t>
            </a:r>
            <a:r>
              <a:rPr lang="ar-SA" sz="4600" b="1" dirty="0">
                <a:solidFill>
                  <a:schemeClr val="tx1"/>
                </a:solidFill>
                <a:cs typeface="MCS Taybah S_U normal." pitchFamily="2" charset="-78"/>
              </a:rPr>
              <a:t>ل </a:t>
            </a:r>
            <a:r>
              <a:rPr lang="ar-SA" sz="4600" b="1" dirty="0" err="1">
                <a:solidFill>
                  <a:schemeClr val="tx1"/>
                </a:solidFill>
                <a:cs typeface="MCS Taybah S_U normal." pitchFamily="2" charset="-78"/>
              </a:rPr>
              <a:t>من :</a:t>
            </a:r>
            <a:endParaRPr lang="en-US" sz="4600" dirty="0">
              <a:solidFill>
                <a:schemeClr val="tx1"/>
              </a:solidFill>
              <a:cs typeface="MCS Taybah S_U normal." pitchFamily="2" charset="-78"/>
            </a:endParaRPr>
          </a:p>
          <a:p>
            <a:pPr algn="r"/>
            <a:r>
              <a:rPr lang="ar-SA" sz="4600" dirty="0" err="1">
                <a:solidFill>
                  <a:schemeClr val="tx1"/>
                </a:solidFill>
                <a:cs typeface="MCS Taybah S_U normal." pitchFamily="2" charset="-78"/>
              </a:rPr>
              <a:t>ستيرن</a:t>
            </a:r>
            <a:r>
              <a:rPr lang="ar-SA" sz="4600" dirty="0">
                <a:solidFill>
                  <a:schemeClr val="tx1"/>
                </a:solidFill>
                <a:cs typeface="MCS Taybah S_U normal." pitchFamily="2" charset="-78"/>
              </a:rPr>
              <a:t> </a:t>
            </a:r>
            <a:r>
              <a:rPr lang="en-US" sz="4600" dirty="0">
                <a:solidFill>
                  <a:schemeClr val="tx1"/>
                </a:solidFill>
                <a:cs typeface="MCS Taybah S_U normal." pitchFamily="2" charset="-78"/>
              </a:rPr>
              <a:t>STERN</a:t>
            </a:r>
            <a:r>
              <a:rPr lang="ar-SA" sz="4600" dirty="0">
                <a:solidFill>
                  <a:schemeClr val="tx1"/>
                </a:solidFill>
                <a:cs typeface="MCS Taybah S_U normal." pitchFamily="2" charset="-78"/>
              </a:rPr>
              <a:t> عرف الذكاء على انه التكيف العقلي لمشكلات الحياة وظروفها الجديدة.</a:t>
            </a:r>
            <a:endParaRPr lang="en-US" sz="4600" dirty="0">
              <a:solidFill>
                <a:schemeClr val="tx1"/>
              </a:solidFill>
              <a:cs typeface="MCS Taybah S_U normal." pitchFamily="2" charset="-78"/>
            </a:endParaRPr>
          </a:p>
          <a:p>
            <a:pPr lvl="0" algn="r"/>
            <a:r>
              <a:rPr lang="ar-SA" sz="4600" dirty="0" err="1">
                <a:solidFill>
                  <a:schemeClr val="tx1"/>
                </a:solidFill>
                <a:cs typeface="MCS Taybah S_U normal." pitchFamily="2" charset="-78"/>
              </a:rPr>
              <a:t>بنتير</a:t>
            </a:r>
            <a:r>
              <a:rPr lang="en-US" sz="4600" dirty="0">
                <a:solidFill>
                  <a:schemeClr val="tx1"/>
                </a:solidFill>
                <a:cs typeface="MCS Taybah S_U normal." pitchFamily="2" charset="-78"/>
              </a:rPr>
              <a:t>PINTNER</a:t>
            </a:r>
            <a:r>
              <a:rPr lang="ar-SA" sz="4600" dirty="0">
                <a:solidFill>
                  <a:schemeClr val="tx1"/>
                </a:solidFill>
                <a:cs typeface="MCS Taybah S_U normal." pitchFamily="2" charset="-78"/>
              </a:rPr>
              <a:t> </a:t>
            </a:r>
            <a:r>
              <a:rPr lang="ar-SA" sz="4600" dirty="0" err="1">
                <a:solidFill>
                  <a:schemeClr val="tx1"/>
                </a:solidFill>
                <a:cs typeface="MCS Taybah S_U normal." pitchFamily="2" charset="-78"/>
              </a:rPr>
              <a:t>الذكاءهو</a:t>
            </a:r>
            <a:r>
              <a:rPr lang="ar-SA" sz="4600" dirty="0">
                <a:solidFill>
                  <a:schemeClr val="tx1"/>
                </a:solidFill>
                <a:cs typeface="MCS Taybah S_U normal." pitchFamily="2" charset="-78"/>
              </a:rPr>
              <a:t> القدرة على التكيف بنجاح مع ما يستجد في الحياة من </a:t>
            </a:r>
            <a:r>
              <a:rPr lang="ar-SA" sz="4600" dirty="0" err="1">
                <a:solidFill>
                  <a:schemeClr val="tx1"/>
                </a:solidFill>
                <a:cs typeface="MCS Taybah S_U normal." pitchFamily="2" charset="-78"/>
              </a:rPr>
              <a:t>علاقات .</a:t>
            </a:r>
            <a:endParaRPr lang="en-US" sz="4600" dirty="0">
              <a:solidFill>
                <a:schemeClr val="tx1"/>
              </a:solidFill>
              <a:cs typeface="MCS Taybah S_U normal." pitchFamily="2" charset="-78"/>
            </a:endParaRPr>
          </a:p>
          <a:p>
            <a:pPr lvl="0" algn="r"/>
            <a:r>
              <a:rPr lang="ar-SA" sz="4600" dirty="0" err="1">
                <a:solidFill>
                  <a:schemeClr val="tx1"/>
                </a:solidFill>
                <a:cs typeface="MCS Taybah S_U normal." pitchFamily="2" charset="-78"/>
              </a:rPr>
              <a:t>كروز</a:t>
            </a:r>
            <a:r>
              <a:rPr lang="ar-SA" sz="4600" dirty="0">
                <a:solidFill>
                  <a:schemeClr val="tx1"/>
                </a:solidFill>
                <a:cs typeface="MCS Taybah S_U normal." pitchFamily="2" charset="-78"/>
              </a:rPr>
              <a:t> </a:t>
            </a:r>
            <a:r>
              <a:rPr lang="en-US" sz="4600" dirty="0">
                <a:solidFill>
                  <a:schemeClr val="tx1"/>
                </a:solidFill>
                <a:cs typeface="MCS Taybah S_U normal." pitchFamily="2" charset="-78"/>
              </a:rPr>
              <a:t>GRUZE</a:t>
            </a:r>
            <a:r>
              <a:rPr lang="ar-SA" sz="4600" dirty="0">
                <a:solidFill>
                  <a:schemeClr val="tx1"/>
                </a:solidFill>
                <a:cs typeface="MCS Taybah S_U normal." pitchFamily="2" charset="-78"/>
              </a:rPr>
              <a:t> الذكاء هو القدرة على التوافق الملائم للمواقف الجديدة المختلفة مع وجود الفوارق بين فرد وآخر في </a:t>
            </a:r>
            <a:r>
              <a:rPr lang="ar-SA" sz="4600" dirty="0" err="1">
                <a:solidFill>
                  <a:schemeClr val="tx1"/>
                </a:solidFill>
                <a:cs typeface="MCS Taybah S_U normal." pitchFamily="2" charset="-78"/>
              </a:rPr>
              <a:t>قدرته .</a:t>
            </a:r>
            <a:endParaRPr lang="en-US" sz="4600" dirty="0">
              <a:solidFill>
                <a:schemeClr val="tx1"/>
              </a:solidFill>
              <a:cs typeface="MCS Taybah S_U normal." pitchFamily="2" charset="-78"/>
            </a:endParaRPr>
          </a:p>
          <a:p>
            <a:pPr lvl="0" algn="r"/>
            <a:r>
              <a:rPr lang="ar-SA" sz="4600" dirty="0">
                <a:solidFill>
                  <a:schemeClr val="tx1"/>
                </a:solidFill>
                <a:cs typeface="MCS Taybah S_U normal." pitchFamily="2" charset="-78"/>
              </a:rPr>
              <a:t>من</a:t>
            </a:r>
            <a:r>
              <a:rPr lang="en-US" sz="4600" dirty="0">
                <a:solidFill>
                  <a:schemeClr val="tx1"/>
                </a:solidFill>
                <a:cs typeface="MCS Taybah S_U normal." pitchFamily="2" charset="-78"/>
              </a:rPr>
              <a:t>MUNN</a:t>
            </a:r>
            <a:r>
              <a:rPr lang="ar-SA" sz="4600" dirty="0">
                <a:solidFill>
                  <a:schemeClr val="tx1"/>
                </a:solidFill>
                <a:cs typeface="MCS Taybah S_U normal." pitchFamily="2" charset="-78"/>
              </a:rPr>
              <a:t>  الذكاء هو القدرة على التوافق في شتى مستويات التطور.</a:t>
            </a:r>
            <a:endParaRPr lang="en-US" sz="4600" dirty="0">
              <a:solidFill>
                <a:schemeClr val="tx1"/>
              </a:solidFill>
              <a:cs typeface="MCS Taybah S_U normal." pitchFamily="2" charset="-78"/>
            </a:endParaRPr>
          </a:p>
          <a:p>
            <a:pPr algn="r"/>
            <a:endParaRPr lang="ar-IQ" dirty="0">
              <a:cs typeface="MCS Taybah S_U normal.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809040" cy="6068144"/>
          </a:xfrm>
        </p:spPr>
        <p:txBody>
          <a:bodyPr>
            <a:noAutofit/>
          </a:bodyPr>
          <a:lstStyle/>
          <a:p>
            <a:pPr algn="r"/>
            <a:r>
              <a:rPr lang="ar-SA" sz="4400" b="1" dirty="0" err="1" smtClean="0">
                <a:cs typeface="MCS Taybah S_U normal." pitchFamily="2" charset="-78"/>
              </a:rPr>
              <a:t>ثانيا </a:t>
            </a:r>
            <a:r>
              <a:rPr lang="ar-SA" sz="4400" b="1" dirty="0" smtClean="0">
                <a:cs typeface="MCS Taybah S_U normal." pitchFamily="2" charset="-78"/>
              </a:rPr>
              <a:t>: اتجاه القدرة على </a:t>
            </a:r>
            <a:r>
              <a:rPr lang="ar-SA" sz="4400" b="1" dirty="0" err="1" smtClean="0">
                <a:cs typeface="MCS Taybah S_U normal." pitchFamily="2" charset="-78"/>
              </a:rPr>
              <a:t>التعلم </a:t>
            </a:r>
            <a:r>
              <a:rPr lang="ar-SA" sz="4400" b="1" dirty="0" smtClean="0">
                <a:cs typeface="MCS Taybah S_U normal." pitchFamily="2" charset="-78"/>
              </a:rPr>
              <a:t>(الاستعداد للتعلم) من </a:t>
            </a:r>
            <a:r>
              <a:rPr lang="ar-SA" sz="4400" b="1" dirty="0" err="1" smtClean="0">
                <a:cs typeface="MCS Taybah S_U normal." pitchFamily="2" charset="-78"/>
              </a:rPr>
              <a:t>أشهرالذين</a:t>
            </a:r>
            <a:r>
              <a:rPr lang="ar-SA" sz="4400" b="1" dirty="0" smtClean="0">
                <a:cs typeface="MCS Taybah S_U normal." pitchFamily="2" charset="-78"/>
              </a:rPr>
              <a:t> يؤيدون هذا الاتجاه كل </a:t>
            </a:r>
            <a:r>
              <a:rPr lang="ar-SA" sz="4400" b="1" dirty="0" err="1" smtClean="0">
                <a:cs typeface="MCS Taybah S_U normal." pitchFamily="2" charset="-78"/>
              </a:rPr>
              <a:t>من :</a:t>
            </a:r>
            <a:r>
              <a:rPr lang="en-US" sz="4400" dirty="0" smtClean="0">
                <a:cs typeface="MCS Taybah S_U normal." pitchFamily="2" charset="-78"/>
              </a:rPr>
              <a:t/>
            </a:r>
            <a:br>
              <a:rPr lang="en-US" sz="4400" dirty="0" smtClean="0">
                <a:cs typeface="MCS Taybah S_U normal." pitchFamily="2" charset="-78"/>
              </a:rPr>
            </a:br>
            <a:r>
              <a:rPr lang="ar-SA" sz="4400" dirty="0" err="1" smtClean="0">
                <a:cs typeface="MCS Taybah S_U normal." pitchFamily="2" charset="-78"/>
              </a:rPr>
              <a:t>كلوفن</a:t>
            </a:r>
            <a:r>
              <a:rPr lang="en-US" sz="4400" dirty="0" smtClean="0">
                <a:cs typeface="MCS Taybah S_U normal." pitchFamily="2" charset="-78"/>
              </a:rPr>
              <a:t>GOLVIN</a:t>
            </a:r>
            <a:r>
              <a:rPr lang="ar-SA" sz="4400" dirty="0" smtClean="0">
                <a:cs typeface="MCS Taybah S_U normal." pitchFamily="2" charset="-78"/>
              </a:rPr>
              <a:t> الذكاء هو القدرة على التكيف مع البيئة.</a:t>
            </a:r>
            <a:r>
              <a:rPr lang="en-US" sz="4400" dirty="0" smtClean="0">
                <a:cs typeface="MCS Taybah S_U normal." pitchFamily="2" charset="-78"/>
              </a:rPr>
              <a:t/>
            </a:r>
            <a:br>
              <a:rPr lang="en-US" sz="4400" dirty="0" smtClean="0">
                <a:cs typeface="MCS Taybah S_U normal." pitchFamily="2" charset="-78"/>
              </a:rPr>
            </a:br>
            <a:r>
              <a:rPr lang="ar-SA" sz="4400" dirty="0" err="1" smtClean="0">
                <a:cs typeface="MCS Taybah S_U normal." pitchFamily="2" charset="-78"/>
              </a:rPr>
              <a:t>ودروى</a:t>
            </a:r>
            <a:r>
              <a:rPr lang="en-US" sz="4400" dirty="0" smtClean="0">
                <a:cs typeface="MCS Taybah S_U normal." pitchFamily="2" charset="-78"/>
              </a:rPr>
              <a:t>WOODROW</a:t>
            </a:r>
            <a:r>
              <a:rPr lang="ar-SA" sz="4400" dirty="0" smtClean="0">
                <a:cs typeface="MCS Taybah S_U normal." pitchFamily="2" charset="-78"/>
              </a:rPr>
              <a:t> الذكاء هو القدرة على اكتساب </a:t>
            </a:r>
            <a:r>
              <a:rPr lang="ar-SA" sz="4400" dirty="0" err="1" smtClean="0">
                <a:cs typeface="MCS Taybah S_U normal." pitchFamily="2" charset="-78"/>
              </a:rPr>
              <a:t>الخبرات .</a:t>
            </a:r>
            <a:r>
              <a:rPr lang="en-US" sz="4400" dirty="0" smtClean="0">
                <a:cs typeface="MCS Taybah S_U normal." pitchFamily="2" charset="-78"/>
              </a:rPr>
              <a:t/>
            </a:r>
            <a:br>
              <a:rPr lang="en-US" sz="4400" dirty="0" smtClean="0">
                <a:cs typeface="MCS Taybah S_U normal." pitchFamily="2" charset="-78"/>
              </a:rPr>
            </a:br>
            <a:r>
              <a:rPr lang="ar-SA" sz="4400" dirty="0" err="1" smtClean="0">
                <a:cs typeface="MCS Taybah S_U normal." pitchFamily="2" charset="-78"/>
              </a:rPr>
              <a:t>جودارد</a:t>
            </a:r>
            <a:r>
              <a:rPr lang="en-US" sz="4400" dirty="0" err="1" smtClean="0">
                <a:cs typeface="MCS Taybah S_U normal." pitchFamily="2" charset="-78"/>
              </a:rPr>
              <a:t>goodard</a:t>
            </a:r>
            <a:r>
              <a:rPr lang="ar-SA" sz="4400" dirty="0" smtClean="0">
                <a:cs typeface="MCS Taybah S_U normal." pitchFamily="2" charset="-78"/>
              </a:rPr>
              <a:t>  الذكاء هو القدرة على الاستفادة من الخبرات السابقة  في حل المشكلات </a:t>
            </a:r>
            <a:r>
              <a:rPr lang="ar-SA" sz="4400" dirty="0" err="1" smtClean="0">
                <a:cs typeface="MCS Taybah S_U normal." pitchFamily="2" charset="-78"/>
              </a:rPr>
              <a:t>اليومية .</a:t>
            </a:r>
            <a:r>
              <a:rPr lang="ar-SA" sz="4400" dirty="0" smtClean="0">
                <a:cs typeface="MCS Taybah S_U normal." pitchFamily="2" charset="-78"/>
              </a:rPr>
              <a:t>                                                        </a:t>
            </a:r>
            <a:r>
              <a:rPr lang="en-US" sz="4400" dirty="0" smtClean="0">
                <a:cs typeface="MCS Taybah S_U normal." pitchFamily="2" charset="-78"/>
              </a:rPr>
              <a:t/>
            </a:r>
            <a:br>
              <a:rPr lang="en-US" sz="4400" dirty="0" smtClean="0">
                <a:cs typeface="MCS Taybah S_U normal." pitchFamily="2" charset="-78"/>
              </a:rPr>
            </a:br>
            <a:endParaRPr lang="ar-IQ" sz="4400" dirty="0">
              <a:cs typeface="MCS Taybah S_U normal.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809040" cy="6140152"/>
          </a:xfrm>
        </p:spPr>
        <p:txBody>
          <a:bodyPr>
            <a:normAutofit/>
          </a:bodyPr>
          <a:lstStyle/>
          <a:p>
            <a:pPr algn="r"/>
            <a:r>
              <a:rPr lang="ar-SA" b="1" dirty="0" err="1" smtClean="0">
                <a:solidFill>
                  <a:srgbClr val="FF0000"/>
                </a:solidFill>
                <a:cs typeface="MCS Taybah S_U normal." pitchFamily="2" charset="-78"/>
              </a:rPr>
              <a:t>ثالثا </a:t>
            </a:r>
            <a:r>
              <a:rPr lang="ar-SA" b="1" dirty="0" smtClean="0">
                <a:solidFill>
                  <a:srgbClr val="FF0000"/>
                </a:solidFill>
                <a:cs typeface="MCS Taybah S_U normal." pitchFamily="2" charset="-78"/>
              </a:rPr>
              <a:t>: اتجاه القدرة على التفكير من أشهر الذين </a:t>
            </a:r>
            <a:r>
              <a:rPr lang="ar-SA" b="1" dirty="0" err="1" smtClean="0">
                <a:solidFill>
                  <a:srgbClr val="FF0000"/>
                </a:solidFill>
                <a:cs typeface="MCS Taybah S_U normal." pitchFamily="2" charset="-78"/>
              </a:rPr>
              <a:t>يؤ</a:t>
            </a:r>
            <a:r>
              <a:rPr lang="ar-SA" b="1" dirty="0" smtClean="0">
                <a:solidFill>
                  <a:srgbClr val="FF0000"/>
                </a:solidFill>
                <a:cs typeface="MCS Taybah S_U normal." pitchFamily="2" charset="-78"/>
              </a:rPr>
              <a:t> يدون هذا الاتجاه كل </a:t>
            </a:r>
            <a:r>
              <a:rPr lang="ar-SA" b="1" dirty="0" err="1" smtClean="0">
                <a:solidFill>
                  <a:srgbClr val="FF0000"/>
                </a:solidFill>
                <a:cs typeface="MCS Taybah S_U normal." pitchFamily="2" charset="-78"/>
              </a:rPr>
              <a:t>من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>
                <a:cs typeface="MCS Taybah S_U normal." pitchFamily="2" charset="-78"/>
              </a:rPr>
              <a:t>ترمان </a:t>
            </a:r>
            <a:r>
              <a:rPr lang="en-US" dirty="0" err="1" smtClean="0">
                <a:cs typeface="MCS Taybah S_U normal." pitchFamily="2" charset="-78"/>
              </a:rPr>
              <a:t>terman</a:t>
            </a:r>
            <a:r>
              <a:rPr lang="ar-SA" dirty="0" smtClean="0">
                <a:cs typeface="MCS Taybah S_U normal." pitchFamily="2" charset="-78"/>
              </a:rPr>
              <a:t> الذكاء هو القدرة على  التفكير </a:t>
            </a:r>
            <a:r>
              <a:rPr lang="ar-SA" dirty="0" err="1" smtClean="0">
                <a:cs typeface="MCS Taybah S_U normal." pitchFamily="2" charset="-78"/>
              </a:rPr>
              <a:t>المجرد .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SA" dirty="0" err="1" smtClean="0">
                <a:cs typeface="MCS Taybah S_U normal." pitchFamily="2" charset="-78"/>
              </a:rPr>
              <a:t>سبيرمان</a:t>
            </a:r>
            <a:r>
              <a:rPr lang="ar-SA" dirty="0" smtClean="0">
                <a:cs typeface="MCS Taybah S_U normal." pitchFamily="2" charset="-78"/>
              </a:rPr>
              <a:t> </a:t>
            </a:r>
            <a:r>
              <a:rPr lang="en-US" dirty="0" smtClean="0">
                <a:cs typeface="MCS Taybah S_U normal." pitchFamily="2" charset="-78"/>
              </a:rPr>
              <a:t>Spearman</a:t>
            </a:r>
            <a:r>
              <a:rPr lang="ar-SA" dirty="0" smtClean="0">
                <a:cs typeface="MCS Taybah S_U normal." pitchFamily="2" charset="-78"/>
              </a:rPr>
              <a:t> الذكاء </a:t>
            </a:r>
            <a:r>
              <a:rPr lang="ar-SA" dirty="0" err="1" smtClean="0">
                <a:cs typeface="MCS Taybah S_U normal." pitchFamily="2" charset="-78"/>
              </a:rPr>
              <a:t>هوالقدرة</a:t>
            </a:r>
            <a:r>
              <a:rPr lang="ar-SA" dirty="0" smtClean="0">
                <a:cs typeface="MCS Taybah S_U normal." pitchFamily="2" charset="-78"/>
              </a:rPr>
              <a:t> على تجريد العلاقات والمتعلقات أي القدرة على </a:t>
            </a:r>
            <a:r>
              <a:rPr lang="ar-SA" dirty="0" err="1" smtClean="0">
                <a:cs typeface="MCS Taybah S_U normal." pitchFamily="2" charset="-78"/>
              </a:rPr>
              <a:t>الأ</a:t>
            </a:r>
            <a:r>
              <a:rPr lang="ar-SA" dirty="0" smtClean="0">
                <a:cs typeface="MCS Taybah S_U normal." pitchFamily="2" charset="-78"/>
              </a:rPr>
              <a:t> </a:t>
            </a:r>
            <a:r>
              <a:rPr lang="ar-SA" dirty="0" err="1" smtClean="0">
                <a:cs typeface="MCS Taybah S_U normal." pitchFamily="2" charset="-78"/>
              </a:rPr>
              <a:t>ستقراء</a:t>
            </a:r>
            <a:r>
              <a:rPr lang="ar-SA" dirty="0" smtClean="0">
                <a:cs typeface="MCS Taybah S_U normal." pitchFamily="2" charset="-78"/>
              </a:rPr>
              <a:t> </a:t>
            </a:r>
            <a:r>
              <a:rPr lang="ar-SA" dirty="0" err="1" smtClean="0">
                <a:cs typeface="MCS Taybah S_U normal." pitchFamily="2" charset="-78"/>
              </a:rPr>
              <a:t>وألأستنباط</a:t>
            </a:r>
            <a:r>
              <a:rPr lang="ar-SA" dirty="0" smtClean="0">
                <a:cs typeface="MCS Taybah S_U normal." pitchFamily="2" charset="-78"/>
              </a:rPr>
              <a:t> </a:t>
            </a:r>
            <a:r>
              <a:rPr lang="ar-SA" dirty="0" err="1" smtClean="0">
                <a:cs typeface="MCS Taybah S_U normal." pitchFamily="2" charset="-78"/>
              </a:rPr>
              <a:t>.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SA" dirty="0" err="1" smtClean="0">
                <a:cs typeface="MCS Taybah S_U normal." pitchFamily="2" charset="-78"/>
              </a:rPr>
              <a:t>ميرامان</a:t>
            </a:r>
            <a:r>
              <a:rPr lang="ar-SA" dirty="0" smtClean="0">
                <a:cs typeface="MCS Taybah S_U normal." pitchFamily="2" charset="-78"/>
              </a:rPr>
              <a:t> </a:t>
            </a:r>
            <a:r>
              <a:rPr lang="en-US" dirty="0" err="1" smtClean="0">
                <a:cs typeface="MCS Taybah S_U normal." pitchFamily="2" charset="-78"/>
              </a:rPr>
              <a:t>meraman</a:t>
            </a:r>
            <a:r>
              <a:rPr lang="ar-SA" dirty="0" smtClean="0">
                <a:cs typeface="MCS Taybah S_U normal." pitchFamily="2" charset="-78"/>
              </a:rPr>
              <a:t> الذكاء هو الاستعداد للتفكير الاستقلالي </a:t>
            </a:r>
            <a:r>
              <a:rPr lang="ar-SA" dirty="0" err="1" smtClean="0">
                <a:cs typeface="MCS Taybah S_U normal." pitchFamily="2" charset="-78"/>
              </a:rPr>
              <a:t>والابتكاري</a:t>
            </a:r>
            <a:r>
              <a:rPr lang="ar-SA" dirty="0" smtClean="0">
                <a:cs typeface="MCS Taybah S_U normal." pitchFamily="2" charset="-78"/>
              </a:rPr>
              <a:t> الانتاجي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SA" dirty="0" smtClean="0">
                <a:cs typeface="MCS Taybah S_U normal." pitchFamily="2" charset="-78"/>
              </a:rPr>
              <a:t>بنيت </a:t>
            </a:r>
            <a:r>
              <a:rPr lang="en-US" dirty="0" smtClean="0">
                <a:cs typeface="MCS Taybah S_U normal." pitchFamily="2" charset="-78"/>
              </a:rPr>
              <a:t> </a:t>
            </a:r>
            <a:r>
              <a:rPr lang="en-US" dirty="0" err="1" smtClean="0">
                <a:cs typeface="MCS Taybah S_U normal." pitchFamily="2" charset="-78"/>
              </a:rPr>
              <a:t>binet</a:t>
            </a:r>
            <a:r>
              <a:rPr lang="ar-SA" dirty="0" smtClean="0">
                <a:cs typeface="MCS Taybah S_U normal." pitchFamily="2" charset="-78"/>
              </a:rPr>
              <a:t>الذكاء هو القدرة على الفهم والابتكار والتوجيه الهادف للسلوك والنقد </a:t>
            </a:r>
            <a:r>
              <a:rPr lang="ar-SA" dirty="0" err="1" smtClean="0">
                <a:cs typeface="MCS Taybah S_U normal." pitchFamily="2" charset="-78"/>
              </a:rPr>
              <a:t>الذاتي .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708104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 err="1" smtClean="0">
                <a:solidFill>
                  <a:srgbClr val="FF0000"/>
                </a:solidFill>
                <a:cs typeface="MCS Taybah S_U normal." pitchFamily="2" charset="-78"/>
              </a:rPr>
              <a:t>رابعا </a:t>
            </a:r>
            <a:r>
              <a:rPr lang="ar-SA" b="1" dirty="0" smtClean="0">
                <a:solidFill>
                  <a:srgbClr val="FF0000"/>
                </a:solidFill>
                <a:cs typeface="MCS Taybah S_U normal." pitchFamily="2" charset="-78"/>
              </a:rPr>
              <a:t>: اتجاه الوظائف </a:t>
            </a:r>
            <a:r>
              <a:rPr lang="ar-SA" b="1" dirty="0" err="1" smtClean="0">
                <a:solidFill>
                  <a:srgbClr val="FF0000"/>
                </a:solidFill>
                <a:cs typeface="MCS Taybah S_U normal." pitchFamily="2" charset="-78"/>
              </a:rPr>
              <a:t>السلوكية </a:t>
            </a:r>
            <a:r>
              <a:rPr lang="ar-SA" b="1" dirty="0" smtClean="0">
                <a:solidFill>
                  <a:srgbClr val="FF0000"/>
                </a:solidFill>
                <a:cs typeface="MCS Taybah S_U normal." pitchFamily="2" charset="-78"/>
              </a:rPr>
              <a:t>: من أشهر الذين يؤيدون هذا الاتجاه كل </a:t>
            </a:r>
            <a:r>
              <a:rPr lang="ar-SA" b="1" dirty="0" err="1" smtClean="0">
                <a:solidFill>
                  <a:srgbClr val="FF0000"/>
                </a:solidFill>
                <a:cs typeface="MCS Taybah S_U normal." pitchFamily="2" charset="-78"/>
              </a:rPr>
              <a:t>من </a:t>
            </a:r>
            <a:r>
              <a:rPr lang="ar-SA" b="1" dirty="0" err="1" smtClean="0">
                <a:cs typeface="MCS Taybah S_U normal." pitchFamily="2" charset="-78"/>
              </a:rPr>
              <a:t>: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SA" dirty="0" err="1" smtClean="0">
                <a:cs typeface="MCS Taybah S_U normal." pitchFamily="2" charset="-78"/>
              </a:rPr>
              <a:t>ويكسلر</a:t>
            </a:r>
            <a:r>
              <a:rPr lang="en-US" dirty="0" err="1" smtClean="0">
                <a:cs typeface="MCS Taybah S_U normal." pitchFamily="2" charset="-78"/>
              </a:rPr>
              <a:t>wechcler</a:t>
            </a:r>
            <a:r>
              <a:rPr lang="ar-SA" dirty="0" smtClean="0">
                <a:cs typeface="MCS Taybah S_U normal." pitchFamily="2" charset="-78"/>
              </a:rPr>
              <a:t> ا لذكاء هو القدرة الكلية للفرد على التصرف الهادف والتفكير المنطقي والتعامل المجدي مع البيئة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SA" dirty="0" err="1" smtClean="0">
                <a:cs typeface="MCS Taybah S_U normal." pitchFamily="2" charset="-78"/>
              </a:rPr>
              <a:t>ستودارد</a:t>
            </a:r>
            <a:r>
              <a:rPr lang="en-US" dirty="0" smtClean="0">
                <a:cs typeface="MCS Taybah S_U normal." pitchFamily="2" charset="-78"/>
              </a:rPr>
              <a:t> </a:t>
            </a:r>
            <a:r>
              <a:rPr lang="en-US" dirty="0" err="1" smtClean="0">
                <a:cs typeface="MCS Taybah S_U normal." pitchFamily="2" charset="-78"/>
              </a:rPr>
              <a:t>stodard</a:t>
            </a:r>
            <a:r>
              <a:rPr lang="en-US" dirty="0" smtClean="0">
                <a:cs typeface="MCS Taybah S_U normal." pitchFamily="2" charset="-78"/>
              </a:rPr>
              <a:t> </a:t>
            </a:r>
            <a:r>
              <a:rPr lang="ar-SA" dirty="0" err="1" smtClean="0">
                <a:cs typeface="MCS Taybah S_U normal." pitchFamily="2" charset="-78"/>
              </a:rPr>
              <a:t>الذكاءهو</a:t>
            </a:r>
            <a:r>
              <a:rPr lang="ar-SA" dirty="0" smtClean="0">
                <a:cs typeface="MCS Taybah S_U normal." pitchFamily="2" charset="-78"/>
              </a:rPr>
              <a:t> نشاط عقلي يتميز بالصعوبة والتعقيد والتجريد والابتكار وتركيز الطاقة ومقاومة الاندفاع العاطفي</a:t>
            </a:r>
            <a:r>
              <a:rPr lang="ar-IQ" dirty="0" err="1" smtClean="0">
                <a:cs typeface="MCS Taybah S_U normal." pitchFamily="2" charset="-78"/>
              </a:rPr>
              <a:t>.</a:t>
            </a:r>
            <a:r>
              <a:rPr lang="ar-IQ" dirty="0" smtClean="0">
                <a:cs typeface="MCS Taybah S_U normal." pitchFamily="2" charset="-78"/>
              </a:rPr>
              <a:t/>
            </a:r>
            <a:br>
              <a:rPr lang="ar-IQ" dirty="0" smtClean="0">
                <a:cs typeface="MCS Taybah S_U normal." pitchFamily="2" charset="-78"/>
              </a:rPr>
            </a:b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SA" b="1" dirty="0" err="1" smtClean="0">
                <a:solidFill>
                  <a:srgbClr val="FF0000"/>
                </a:solidFill>
                <a:cs typeface="MCS Taybah S_U normal." pitchFamily="2" charset="-78"/>
              </a:rPr>
              <a:t>خامسا </a:t>
            </a:r>
            <a:r>
              <a:rPr lang="ar-SA" b="1" dirty="0" smtClean="0">
                <a:solidFill>
                  <a:srgbClr val="FF0000"/>
                </a:solidFill>
                <a:cs typeface="MCS Taybah S_U normal." pitchFamily="2" charset="-78"/>
              </a:rPr>
              <a:t>: الاتجاه الاجرائي </a:t>
            </a:r>
            <a:r>
              <a:rPr lang="ar-SA" b="1" dirty="0" err="1" smtClean="0">
                <a:solidFill>
                  <a:srgbClr val="FF0000"/>
                </a:solidFill>
                <a:cs typeface="MCS Taybah S_U normal." pitchFamily="2" charset="-78"/>
              </a:rPr>
              <a:t>القياسي </a:t>
            </a:r>
            <a:r>
              <a:rPr lang="ar-SA" b="1" dirty="0" smtClean="0">
                <a:solidFill>
                  <a:srgbClr val="FF0000"/>
                </a:solidFill>
                <a:cs typeface="MCS Taybah S_U normal." pitchFamily="2" charset="-78"/>
              </a:rPr>
              <a:t>: من أشهر الذين يؤيدون هذا الاتجاه كل </a:t>
            </a:r>
            <a:r>
              <a:rPr lang="ar-SA" b="1" dirty="0" err="1" smtClean="0">
                <a:solidFill>
                  <a:srgbClr val="FF0000"/>
                </a:solidFill>
                <a:cs typeface="MCS Taybah S_U normal." pitchFamily="2" charset="-78"/>
              </a:rPr>
              <a:t>من :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SA" dirty="0" err="1" smtClean="0">
                <a:cs typeface="MCS Taybah S_U normal." pitchFamily="2" charset="-78"/>
              </a:rPr>
              <a:t>بورنج</a:t>
            </a:r>
            <a:r>
              <a:rPr lang="en-US" dirty="0" smtClean="0">
                <a:cs typeface="MCS Taybah S_U normal." pitchFamily="2" charset="-78"/>
              </a:rPr>
              <a:t>boring </a:t>
            </a:r>
            <a:r>
              <a:rPr lang="ar-SA" dirty="0" smtClean="0">
                <a:cs typeface="MCS Taybah S_U normal." pitchFamily="2" charset="-78"/>
              </a:rPr>
              <a:t> ان الذكاء هو امكانية الاداء الجيد في اختيار </a:t>
            </a:r>
            <a:r>
              <a:rPr lang="ar-SA" dirty="0" err="1" smtClean="0">
                <a:cs typeface="MCS Taybah S_U normal." pitchFamily="2" charset="-78"/>
              </a:rPr>
              <a:t>الذكاء .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endParaRPr lang="ar-IQ" dirty="0">
              <a:cs typeface="MCS Taybah S_U normal.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708104"/>
          </a:xfrm>
        </p:spPr>
        <p:txBody>
          <a:bodyPr>
            <a:normAutofit/>
          </a:bodyPr>
          <a:lstStyle/>
          <a:p>
            <a:pPr lvl="1" rtl="1"/>
            <a:r>
              <a:rPr lang="ar-SA" sz="3200" dirty="0" err="1">
                <a:cs typeface="MCS Taybah S_U normal." pitchFamily="2" charset="-78"/>
              </a:rPr>
              <a:t>سانفورد</a:t>
            </a:r>
            <a:r>
              <a:rPr lang="ar-SA" sz="3200" dirty="0">
                <a:cs typeface="MCS Taybah S_U normal." pitchFamily="2" charset="-78"/>
              </a:rPr>
              <a:t> </a:t>
            </a:r>
            <a:r>
              <a:rPr lang="en-US" sz="3200" dirty="0" err="1">
                <a:cs typeface="MCS Taybah S_U normal." pitchFamily="2" charset="-78"/>
              </a:rPr>
              <a:t>sanford</a:t>
            </a:r>
            <a:r>
              <a:rPr lang="ar-SA" sz="3200" dirty="0">
                <a:cs typeface="MCS Taybah S_U normal." pitchFamily="2" charset="-78"/>
              </a:rPr>
              <a:t> </a:t>
            </a:r>
            <a:r>
              <a:rPr lang="ar-SA" sz="3200" dirty="0" err="1">
                <a:cs typeface="MCS Taybah S_U normal." pitchFamily="2" charset="-78"/>
              </a:rPr>
              <a:t>ورايتمان</a:t>
            </a:r>
            <a:r>
              <a:rPr lang="ar-SA" sz="3200" dirty="0">
                <a:cs typeface="MCS Taybah S_U normal." pitchFamily="2" charset="-78"/>
              </a:rPr>
              <a:t> </a:t>
            </a:r>
            <a:r>
              <a:rPr lang="en-US" sz="3200" dirty="0">
                <a:cs typeface="MCS Taybah S_U normal." pitchFamily="2" charset="-78"/>
              </a:rPr>
              <a:t> </a:t>
            </a:r>
            <a:r>
              <a:rPr lang="en-US" sz="3200" dirty="0" err="1">
                <a:cs typeface="MCS Taybah S_U normal." pitchFamily="2" charset="-78"/>
              </a:rPr>
              <a:t>wrightman</a:t>
            </a:r>
            <a:r>
              <a:rPr lang="ar-SA" sz="3200" dirty="0">
                <a:cs typeface="MCS Taybah S_U normal." pitchFamily="2" charset="-78"/>
              </a:rPr>
              <a:t>الذكاء هو خاصية مستنبطة من السلوك للفرد وثابة </a:t>
            </a:r>
            <a:r>
              <a:rPr lang="ar-SA" sz="3200" dirty="0" err="1">
                <a:cs typeface="MCS Taybah S_U normal." pitchFamily="2" charset="-78"/>
              </a:rPr>
              <a:t>نسبيا </a:t>
            </a:r>
            <a:r>
              <a:rPr lang="ar-SA" sz="3200" dirty="0">
                <a:cs typeface="MCS Taybah S_U normal." pitchFamily="2" charset="-78"/>
              </a:rPr>
              <a:t>، وهي خاصية مرتبطة بقدرة الفرد على الاستجابة بنجاح لكثير من المشكلات الادراكية والمعرفية </a:t>
            </a:r>
            <a:r>
              <a:rPr lang="ar-SA" sz="3200" dirty="0" err="1">
                <a:cs typeface="MCS Taybah S_U normal." pitchFamily="2" charset="-78"/>
              </a:rPr>
              <a:t>واللفظية </a:t>
            </a:r>
            <a:r>
              <a:rPr lang="ar-SA" sz="3200" dirty="0" err="1" smtClean="0">
                <a:cs typeface="MCS Taybah S_U normal." pitchFamily="2" charset="-78"/>
              </a:rPr>
              <a:t>.</a:t>
            </a:r>
            <a:r>
              <a:rPr lang="en-US" sz="3200" dirty="0" smtClean="0">
                <a:cs typeface="MCS Taybah S_U normal." pitchFamily="2" charset="-78"/>
              </a:rPr>
              <a:t/>
            </a:r>
            <a:br>
              <a:rPr lang="en-US" sz="3200" dirty="0" smtClean="0">
                <a:cs typeface="MCS Taybah S_U normal." pitchFamily="2" charset="-78"/>
              </a:rPr>
            </a:br>
            <a:r>
              <a:rPr lang="en-US" sz="3200" dirty="0">
                <a:cs typeface="MCS Taybah S_U normal." pitchFamily="2" charset="-78"/>
              </a:rPr>
              <a:t/>
            </a:r>
            <a:br>
              <a:rPr lang="en-US" sz="3200" dirty="0">
                <a:cs typeface="MCS Taybah S_U normal." pitchFamily="2" charset="-78"/>
              </a:rPr>
            </a:br>
            <a:r>
              <a:rPr lang="ar-LY" sz="3200" b="1" dirty="0">
                <a:solidFill>
                  <a:srgbClr val="FF0000"/>
                </a:solidFill>
                <a:cs typeface="MCS Taybah S_U normal." pitchFamily="2" charset="-78"/>
              </a:rPr>
              <a:t>العوامل المؤثرة في </a:t>
            </a:r>
            <a:r>
              <a:rPr lang="ar-IQ" sz="3200" b="1" dirty="0" smtClean="0">
                <a:solidFill>
                  <a:srgbClr val="FF0000"/>
                </a:solidFill>
                <a:cs typeface="MCS Taybah S_U normal." pitchFamily="2" charset="-78"/>
              </a:rPr>
              <a:t> </a:t>
            </a:r>
            <a:r>
              <a:rPr lang="ar-LY" sz="3200" b="1" dirty="0" err="1" smtClean="0">
                <a:solidFill>
                  <a:srgbClr val="FF0000"/>
                </a:solidFill>
                <a:cs typeface="MCS Taybah S_U normal." pitchFamily="2" charset="-78"/>
              </a:rPr>
              <a:t>الذكاء </a:t>
            </a:r>
            <a:r>
              <a:rPr lang="ar-LY" sz="3200" b="1" dirty="0" err="1">
                <a:solidFill>
                  <a:srgbClr val="FF0000"/>
                </a:solidFill>
                <a:cs typeface="MCS Taybah S_U normal." pitchFamily="2" charset="-78"/>
              </a:rPr>
              <a:t>:</a:t>
            </a:r>
            <a:r>
              <a:rPr lang="en-US" sz="3200" dirty="0">
                <a:cs typeface="MCS Taybah S_U normal." pitchFamily="2" charset="-78"/>
              </a:rPr>
              <a:t/>
            </a:r>
            <a:br>
              <a:rPr lang="en-US" sz="3200" dirty="0">
                <a:cs typeface="MCS Taybah S_U normal." pitchFamily="2" charset="-78"/>
              </a:rPr>
            </a:br>
            <a:r>
              <a:rPr lang="ar-LY" sz="3200" b="1" dirty="0">
                <a:cs typeface="MCS Taybah S_U normal." pitchFamily="2" charset="-78"/>
              </a:rPr>
              <a:t>الوراثة والبيئة</a:t>
            </a:r>
            <a:r>
              <a:rPr lang="en-US" sz="3200" dirty="0">
                <a:cs typeface="MCS Taybah S_U normal." pitchFamily="2" charset="-78"/>
              </a:rPr>
              <a:t/>
            </a:r>
            <a:br>
              <a:rPr lang="en-US" sz="3200" dirty="0">
                <a:cs typeface="MCS Taybah S_U normal." pitchFamily="2" charset="-78"/>
              </a:rPr>
            </a:br>
            <a:r>
              <a:rPr lang="ar-LY" sz="3200" b="1" dirty="0">
                <a:cs typeface="MCS Taybah S_U normal." pitchFamily="2" charset="-78"/>
              </a:rPr>
              <a:t> البيئة العائلية</a:t>
            </a:r>
            <a:r>
              <a:rPr lang="en-US" sz="3200" dirty="0">
                <a:cs typeface="MCS Taybah S_U normal." pitchFamily="2" charset="-78"/>
              </a:rPr>
              <a:t/>
            </a:r>
            <a:br>
              <a:rPr lang="en-US" sz="3200" dirty="0">
                <a:cs typeface="MCS Taybah S_U normal." pitchFamily="2" charset="-78"/>
              </a:rPr>
            </a:br>
            <a:r>
              <a:rPr lang="ar-LY" sz="3200" b="1" dirty="0">
                <a:cs typeface="MCS Taybah S_U normal." pitchFamily="2" charset="-78"/>
              </a:rPr>
              <a:t> الجنس</a:t>
            </a:r>
            <a:r>
              <a:rPr lang="en-US" sz="3200" dirty="0">
                <a:cs typeface="MCS Taybah S_U normal." pitchFamily="2" charset="-78"/>
              </a:rPr>
              <a:t/>
            </a:r>
            <a:br>
              <a:rPr lang="en-US" sz="3200" dirty="0">
                <a:cs typeface="MCS Taybah S_U normal." pitchFamily="2" charset="-78"/>
              </a:rPr>
            </a:br>
            <a:r>
              <a:rPr lang="ar-LY" sz="3200" b="1" dirty="0">
                <a:cs typeface="MCS Taybah S_U normal." pitchFamily="2" charset="-78"/>
              </a:rPr>
              <a:t> مستوي العمليات العقلية</a:t>
            </a:r>
            <a:r>
              <a:rPr lang="en-US" sz="3200" dirty="0">
                <a:cs typeface="MCS Taybah S_U normal." pitchFamily="2" charset="-78"/>
              </a:rPr>
              <a:t/>
            </a:r>
            <a:br>
              <a:rPr lang="en-US" sz="3200" dirty="0">
                <a:cs typeface="MCS Taybah S_U normal." pitchFamily="2" charset="-78"/>
              </a:rPr>
            </a:br>
            <a:endParaRPr lang="ar-IQ" sz="3200" dirty="0">
              <a:cs typeface="MCS Taybah S_U normal.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686800" cy="6264696"/>
          </a:xfrm>
        </p:spPr>
        <p:txBody>
          <a:bodyPr>
            <a:normAutofit fontScale="90000"/>
          </a:bodyPr>
          <a:lstStyle/>
          <a:p>
            <a:pPr algn="r"/>
            <a:r>
              <a:rPr lang="ar-LY" b="1" dirty="0" smtClean="0">
                <a:solidFill>
                  <a:srgbClr val="FF0000"/>
                </a:solidFill>
                <a:cs typeface="MCS Taybah S_U normal." pitchFamily="2" charset="-78"/>
              </a:rPr>
              <a:t>نظريات </a:t>
            </a:r>
            <a:r>
              <a:rPr lang="ar-LY" b="1" dirty="0" err="1" smtClean="0">
                <a:solidFill>
                  <a:srgbClr val="FF0000"/>
                </a:solidFill>
                <a:cs typeface="MCS Taybah S_U normal." pitchFamily="2" charset="-78"/>
              </a:rPr>
              <a:t>الذكاء :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LY" b="1" dirty="0" smtClean="0">
                <a:cs typeface="MCS Taybah S_U normal." pitchFamily="2" charset="-78"/>
              </a:rPr>
              <a:t>نظرية </a:t>
            </a:r>
            <a:r>
              <a:rPr lang="ar-LY" b="1" dirty="0" err="1" smtClean="0">
                <a:cs typeface="MCS Taybah S_U normal." pitchFamily="2" charset="-78"/>
              </a:rPr>
              <a:t>سبيرمان</a:t>
            </a:r>
            <a:r>
              <a:rPr lang="ar-LY" b="1" dirty="0" smtClean="0">
                <a:cs typeface="MCS Taybah S_U normal." pitchFamily="2" charset="-78"/>
              </a:rPr>
              <a:t> (نظرية </a:t>
            </a:r>
            <a:r>
              <a:rPr lang="ar-LY" b="1" dirty="0" err="1" smtClean="0">
                <a:cs typeface="MCS Taybah S_U normal." pitchFamily="2" charset="-78"/>
              </a:rPr>
              <a:t>العاملين ):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LY" b="1" dirty="0" smtClean="0">
                <a:cs typeface="MCS Taybah S_U normal." pitchFamily="2" charset="-78"/>
              </a:rPr>
              <a:t>نظرية </a:t>
            </a:r>
            <a:r>
              <a:rPr lang="ar-LY" b="1" dirty="0" err="1" smtClean="0">
                <a:cs typeface="MCS Taybah S_U normal." pitchFamily="2" charset="-78"/>
              </a:rPr>
              <a:t>ترستون</a:t>
            </a:r>
            <a:r>
              <a:rPr lang="ar-LY" b="1" dirty="0" smtClean="0">
                <a:cs typeface="MCS Taybah S_U normal." pitchFamily="2" charset="-78"/>
              </a:rPr>
              <a:t>  ( العوامل الطائفية أو العوامل </a:t>
            </a:r>
            <a:r>
              <a:rPr lang="ar-LY" b="1" dirty="0" err="1" smtClean="0">
                <a:cs typeface="MCS Taybah S_U normal." pitchFamily="2" charset="-78"/>
              </a:rPr>
              <a:t>الاولية ):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LY" b="1" dirty="0" smtClean="0">
                <a:cs typeface="MCS Taybah S_U normal." pitchFamily="2" charset="-78"/>
              </a:rPr>
              <a:t>نظرية </a:t>
            </a:r>
            <a:r>
              <a:rPr lang="ar-LY" b="1" dirty="0" err="1" smtClean="0">
                <a:cs typeface="MCS Taybah S_U normal." pitchFamily="2" charset="-78"/>
              </a:rPr>
              <a:t>ثورندايك</a:t>
            </a:r>
            <a:r>
              <a:rPr lang="ar-LY" b="1" dirty="0" smtClean="0">
                <a:cs typeface="MCS Taybah S_U normal." pitchFamily="2" charset="-78"/>
              </a:rPr>
              <a:t> </a:t>
            </a:r>
            <a:r>
              <a:rPr lang="ar-LY" b="1" dirty="0" err="1" smtClean="0">
                <a:cs typeface="MCS Taybah S_U normal." pitchFamily="2" charset="-78"/>
              </a:rPr>
              <a:t>: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LY" b="1" dirty="0" smtClean="0">
                <a:cs typeface="MCS Taybah S_U normal." pitchFamily="2" charset="-78"/>
              </a:rPr>
              <a:t>نظرية </a:t>
            </a:r>
            <a:r>
              <a:rPr lang="ar-LY" b="1" dirty="0" err="1" smtClean="0">
                <a:cs typeface="MCS Taybah S_U normal." pitchFamily="2" charset="-78"/>
              </a:rPr>
              <a:t>جاردنر</a:t>
            </a:r>
            <a:r>
              <a:rPr lang="ar-LY" b="1" dirty="0" smtClean="0">
                <a:cs typeface="MCS Taybah S_U normal." pitchFamily="2" charset="-78"/>
              </a:rPr>
              <a:t> </a:t>
            </a:r>
            <a:r>
              <a:rPr lang="ar-LY" b="1" dirty="0" err="1" smtClean="0">
                <a:cs typeface="MCS Taybah S_U normal." pitchFamily="2" charset="-78"/>
              </a:rPr>
              <a:t>:</a:t>
            </a:r>
            <a:r>
              <a:rPr lang="ar-LY" b="1" dirty="0" smtClean="0">
                <a:cs typeface="MCS Taybah S_U normal." pitchFamily="2" charset="-78"/>
              </a:rPr>
              <a:t> 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LY" b="1" dirty="0" smtClean="0">
                <a:solidFill>
                  <a:srgbClr val="FF0000"/>
                </a:solidFill>
                <a:cs typeface="MCS Taybah S_U normal." pitchFamily="2" charset="-78"/>
              </a:rPr>
              <a:t>ألاتجاهات الحديثة في قياس الذكاء: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LY" dirty="0" err="1" smtClean="0">
                <a:cs typeface="MCS Taybah S_U normal." pitchFamily="2" charset="-78"/>
              </a:rPr>
              <a:t>أختبارات</a:t>
            </a:r>
            <a:r>
              <a:rPr lang="ar-LY" dirty="0" smtClean="0">
                <a:cs typeface="MCS Taybah S_U normal." pitchFamily="2" charset="-78"/>
              </a:rPr>
              <a:t> بينيه </a:t>
            </a:r>
            <a:r>
              <a:rPr lang="ar-LY" dirty="0" err="1" smtClean="0">
                <a:cs typeface="MCS Taybah S_U normal." pitchFamily="2" charset="-78"/>
              </a:rPr>
              <a:t>للذكاء .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LY" dirty="0" err="1" smtClean="0">
                <a:cs typeface="MCS Taybah S_U normal." pitchFamily="2" charset="-78"/>
              </a:rPr>
              <a:t>أختبارات</a:t>
            </a:r>
            <a:r>
              <a:rPr lang="ar-LY" dirty="0" smtClean="0">
                <a:cs typeface="MCS Taybah S_U normal." pitchFamily="2" charset="-78"/>
              </a:rPr>
              <a:t> الذكاء غير اللفظية </a:t>
            </a:r>
            <a:r>
              <a:rPr lang="ar-LY" dirty="0" err="1" smtClean="0">
                <a:cs typeface="MCS Taybah S_U normal." pitchFamily="2" charset="-78"/>
              </a:rPr>
              <a:t>والعملية .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LY" dirty="0" smtClean="0">
                <a:cs typeface="MCS Taybah S_U normal." pitchFamily="2" charset="-78"/>
              </a:rPr>
              <a:t>اختبارات الذكاء </a:t>
            </a:r>
            <a:r>
              <a:rPr lang="ar-LY" dirty="0" err="1" smtClean="0">
                <a:cs typeface="MCS Taybah S_U normal." pitchFamily="2" charset="-78"/>
              </a:rPr>
              <a:t>الجماعية .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LY" dirty="0" smtClean="0">
                <a:cs typeface="MCS Taybah S_U normal." pitchFamily="2" charset="-78"/>
              </a:rPr>
              <a:t>الاختبارات </a:t>
            </a:r>
            <a:r>
              <a:rPr lang="ar-LY" dirty="0" err="1" smtClean="0">
                <a:cs typeface="MCS Taybah S_U normal." pitchFamily="2" charset="-78"/>
              </a:rPr>
              <a:t>التحصيلية</a:t>
            </a:r>
            <a:r>
              <a:rPr lang="ar-LY" dirty="0" smtClean="0">
                <a:cs typeface="MCS Taybah S_U normal." pitchFamily="2" charset="-78"/>
              </a:rPr>
              <a:t> </a:t>
            </a:r>
            <a:r>
              <a:rPr lang="ar-LY" dirty="0" err="1" smtClean="0">
                <a:cs typeface="MCS Taybah S_U normal." pitchFamily="2" charset="-78"/>
              </a:rPr>
              <a:t>.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LY" dirty="0" err="1" smtClean="0">
                <a:cs typeface="MCS Taybah S_U normal." pitchFamily="2" charset="-78"/>
              </a:rPr>
              <a:t>أختبارات</a:t>
            </a:r>
            <a:r>
              <a:rPr lang="ar-LY" dirty="0" smtClean="0">
                <a:cs typeface="MCS Taybah S_U normal." pitchFamily="2" charset="-78"/>
              </a:rPr>
              <a:t> الاستعدادات </a:t>
            </a:r>
            <a:r>
              <a:rPr lang="ar-LY" dirty="0" err="1" smtClean="0">
                <a:cs typeface="MCS Taybah S_U normal." pitchFamily="2" charset="-78"/>
              </a:rPr>
              <a:t>المهنية .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r>
              <a:rPr lang="ar-LY" dirty="0" err="1" smtClean="0">
                <a:cs typeface="MCS Taybah S_U normal." pitchFamily="2" charset="-78"/>
              </a:rPr>
              <a:t>أختبارات</a:t>
            </a:r>
            <a:r>
              <a:rPr lang="ar-LY" dirty="0" smtClean="0">
                <a:cs typeface="MCS Taybah S_U normal." pitchFamily="2" charset="-78"/>
              </a:rPr>
              <a:t> </a:t>
            </a:r>
            <a:r>
              <a:rPr lang="ar-LY" dirty="0" err="1" smtClean="0">
                <a:cs typeface="MCS Taybah S_U normal." pitchFamily="2" charset="-78"/>
              </a:rPr>
              <a:t>الشخصية .</a:t>
            </a:r>
            <a:r>
              <a:rPr lang="en-US" dirty="0" smtClean="0">
                <a:cs typeface="MCS Taybah S_U normal." pitchFamily="2" charset="-78"/>
              </a:rPr>
              <a:t/>
            </a:r>
            <a:br>
              <a:rPr lang="en-US" dirty="0" smtClean="0">
                <a:cs typeface="MCS Taybah S_U normal." pitchFamily="2" charset="-78"/>
              </a:rPr>
            </a:br>
            <a:endParaRPr lang="ar-IQ" dirty="0">
              <a:cs typeface="MCS Taybah S_U normal.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160</Words>
  <Application>Microsoft Office PowerPoint</Application>
  <PresentationFormat>عرض على الشاشة (3:4)‏</PresentationFormat>
  <Paragraphs>13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رحلة</vt:lpstr>
      <vt:lpstr>الذكــــاء </vt:lpstr>
      <vt:lpstr>ثانيا : اتجاه القدرة على التعلم (الاستعداد للتعلم) من أشهرالذين يؤيدون هذا الاتجاه كل من : كلوفنGOLVIN الذكاء هو القدرة على التكيف مع البيئة. ودروىWOODROW الذكاء هو القدرة على اكتساب الخبرات . جوداردgoodard  الذكاء هو القدرة على الاستفادة من الخبرات السابقة  في حل المشكلات اليومية .                                                         </vt:lpstr>
      <vt:lpstr>ثالثا : اتجاه القدرة على التفكير من أشهر الذين يؤ يدون هذا الاتجاه كل من : ترمان terman الذكاء هو القدرة على  التفكير المجرد . سبيرمان Spearman الذكاء هوالقدرة على تجريد العلاقات والمتعلقات أي القدرة على الأ ستقراء وألأستنباط . ميرامان meraman الذكاء هو الاستعداد للتفكير الاستقلالي والابتكاري الانتاجي بنيت  binetالذكاء هو القدرة على الفهم والابتكار والتوجيه الهادف للسلوك والنقد الذاتي . </vt:lpstr>
      <vt:lpstr>رابعا : اتجاه الوظائف السلوكية : من أشهر الذين يؤيدون هذا الاتجاه كل من : ويكسلرwechcler ا لذكاء هو القدرة الكلية للفرد على التصرف الهادف والتفكير المنطقي والتعامل المجدي مع البيئة ستودارد stodard الذكاءهو نشاط عقلي يتميز بالصعوبة والتعقيد والتجريد والابتكار وتركيز الطاقة ومقاومة الاندفاع العاطفي.  خامسا : الاتجاه الاجرائي القياسي : من أشهر الذين يؤيدون هذا الاتجاه كل من : بورنجboring  ان الذكاء هو امكانية الاداء الجيد في اختيار الذكاء . </vt:lpstr>
      <vt:lpstr>سانفورد sanford ورايتمان  wrightmanالذكاء هو خاصية مستنبطة من السلوك للفرد وثابة نسبيا ، وهي خاصية مرتبطة بقدرة الفرد على الاستجابة بنجاح لكثير من المشكلات الادراكية والمعرفية واللفظية .  العوامل المؤثرة في  الذكاء : الوراثة والبيئة  البيئة العائلية  الجنس  مستوي العمليات العقلية </vt:lpstr>
      <vt:lpstr>نظريات الذكاء : نظرية سبيرمان (نظرية العاملين ): نظرية ترستون  ( العوامل الطائفية أو العوامل الاولية ): نظرية ثورندايك : نظرية جاردنر :  ألاتجاهات الحديثة في قياس الذكاء: أختبارات بينيه للذكاء . أختبارات الذكاء غير اللفظية والعملية . اختبارات الذكاء الجماعية . الاختبارات التحصيلية . أختبارات الاستعدادات المهنية . أختبارات الشخصية 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الذكــــاء </dc:title>
  <dc:creator>jinsta</dc:creator>
  <cp:lastModifiedBy>jinsta</cp:lastModifiedBy>
  <cp:revision>1</cp:revision>
  <dcterms:created xsi:type="dcterms:W3CDTF">2018-12-13T20:57:00Z</dcterms:created>
  <dcterms:modified xsi:type="dcterms:W3CDTF">2018-12-13T21:05:38Z</dcterms:modified>
</cp:coreProperties>
</file>